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1" r:id="rId2"/>
    <p:sldId id="526" r:id="rId3"/>
    <p:sldId id="527" r:id="rId4"/>
    <p:sldId id="528" r:id="rId5"/>
    <p:sldId id="530" r:id="rId6"/>
    <p:sldId id="529" r:id="rId7"/>
    <p:sldId id="531" r:id="rId8"/>
    <p:sldId id="533" r:id="rId9"/>
    <p:sldId id="536" r:id="rId10"/>
    <p:sldId id="532" r:id="rId11"/>
    <p:sldId id="534" r:id="rId12"/>
    <p:sldId id="537" r:id="rId13"/>
    <p:sldId id="538" r:id="rId14"/>
    <p:sldId id="539" r:id="rId15"/>
    <p:sldId id="540" r:id="rId16"/>
    <p:sldId id="541" r:id="rId17"/>
    <p:sldId id="542" r:id="rId18"/>
    <p:sldId id="544" r:id="rId19"/>
  </p:sldIdLst>
  <p:sldSz cx="9144000" cy="6858000" type="screen4x3"/>
  <p:notesSz cx="6985000" cy="9271000"/>
  <p:custDataLst>
    <p:tags r:id="rId2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8EEFE"/>
    <a:srgbClr val="96EAFE"/>
    <a:srgbClr val="7C5989"/>
    <a:srgbClr val="000066"/>
    <a:srgbClr val="FFFF00"/>
    <a:srgbClr val="FF3399"/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1612" autoAdjust="0"/>
  </p:normalViewPr>
  <p:slideViewPr>
    <p:cSldViewPr>
      <p:cViewPr>
        <p:scale>
          <a:sx n="48" d="100"/>
          <a:sy n="48" d="100"/>
        </p:scale>
        <p:origin x="-1020" y="-258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844" y="-90"/>
      </p:cViewPr>
      <p:guideLst>
        <p:guide orient="horz" pos="2920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259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59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3725"/>
            <a:ext cx="55880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259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imes New Roman" charset="0"/>
              </a:defRPr>
            </a:lvl1pPr>
          </a:lstStyle>
          <a:p>
            <a:fld id="{4A11A5F7-C67C-46CA-8D5C-4613E54B3E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144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2C1DDC-3684-4CE4-B717-35CDBC806FBB}" type="slidenum">
              <a:rPr lang="en-US"/>
              <a:pPr/>
              <a:t>1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514600"/>
            <a:ext cx="9144000" cy="9144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79800"/>
            <a:ext cx="9144000" cy="635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B1C515F-FE3D-4BB1-B91A-9E6A9752ED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BB54C-F175-4B67-92B1-82054D5F5C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14464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D5892-A402-4A0D-B08C-56B412A0F6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98967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762000"/>
            <a:ext cx="4267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762000"/>
            <a:ext cx="4267200" cy="2781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95700"/>
            <a:ext cx="4267200" cy="2781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7E2B0FA7-3857-4CE5-9E85-DE4D5AFA6F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6619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762000"/>
            <a:ext cx="4267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762000"/>
            <a:ext cx="4267200" cy="5715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1E3ACD9D-E2A5-4F04-953D-B166FA9065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93837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F6CDA-64F6-4B21-B04D-3607BCF7BE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3035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4A355-6A91-4CC2-BEC1-0E8E0E9505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29131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762000"/>
            <a:ext cx="4267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267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D52D1-7A5F-4D76-9008-4803BEEB65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14656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12EC7-DA44-432D-B9C5-C9CF973517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66240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3DE51-2E17-4A8C-8AFF-006721CA20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20261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D4B12-A296-4B76-AC05-F2E0BE3242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19128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FAA0D-61F5-4DA5-8A50-9EE1D694C1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27875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ADF4A-45E8-4FF7-A04F-CE338EB5BC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76493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762000"/>
            <a:ext cx="8686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/>
            </a:lvl1pPr>
          </a:lstStyle>
          <a:p>
            <a:fld id="{04E51475-A88C-41A5-A3D2-4DC8DDB85FB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 thruBlk="1"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//upload.wikimedia.org/wikipedia/commons/c/c1/DIS.sv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2E57FA5C-FC2B-456F-9FF9-93B114D3E778}" type="slidenum">
              <a:rPr lang="en-US"/>
              <a:pPr/>
              <a:t>1</a:t>
            </a:fld>
            <a:endParaRPr lang="en-US"/>
          </a:p>
        </p:txBody>
      </p:sp>
      <p:pic>
        <p:nvPicPr>
          <p:cNvPr id="98311" name="Picture 7" descr="cern-lhc-aerial"/>
          <p:cNvPicPr>
            <a:picLocks noChangeArrowheads="1"/>
          </p:cNvPicPr>
          <p:nvPr/>
        </p:nvPicPr>
        <p:blipFill>
          <a:blip r:embed="rId3">
            <a:lum bright="4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057400"/>
            <a:ext cx="8153400" cy="2057400"/>
          </a:xfrm>
        </p:spPr>
        <p:txBody>
          <a:bodyPr/>
          <a:lstStyle/>
          <a:p>
            <a:r>
              <a:rPr lang="en-US" dirty="0" smtClean="0"/>
              <a:t>Methods of Experimental Particle Physics</a:t>
            </a:r>
            <a:endParaRPr lang="en-US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029200"/>
            <a:ext cx="9144000" cy="83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Alexei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Safonov</a:t>
            </a:r>
          </a:p>
          <a:p>
            <a:pPr>
              <a:lnSpc>
                <a:spcPct val="90000"/>
              </a:lnSpc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Lecture #14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advTm="1156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Consider the probability of a gluon emission: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It’s not just </a:t>
            </a:r>
            <a:r>
              <a:rPr lang="en-US" sz="2400" dirty="0" err="1" smtClean="0"/>
              <a:t>alpha_s</a:t>
            </a:r>
            <a:r>
              <a:rPr lang="en-US" sz="2400" dirty="0" smtClean="0"/>
              <a:t>, probability contains large logarithms</a:t>
            </a:r>
          </a:p>
          <a:p>
            <a:pPr lvl="1"/>
            <a:r>
              <a:rPr lang="en-US" sz="2000" dirty="0" smtClean="0"/>
              <a:t>Even if a fixed order gives you a fixed power of </a:t>
            </a:r>
            <a:r>
              <a:rPr lang="en-US" sz="2000" dirty="0" err="1" smtClean="0"/>
              <a:t>alpha_s</a:t>
            </a:r>
            <a:r>
              <a:rPr lang="en-US" sz="2000" dirty="0" smtClean="0"/>
              <a:t>, who knows how big those logs are (and they are big!)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6CDA-64F6-4B21-B04D-3607BCF7BE3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55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1"/>
            <a:ext cx="6172200" cy="3875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845400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(N)LO versus (N)LL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762000"/>
            <a:ext cx="8686800" cy="2632196"/>
          </a:xfrm>
        </p:spPr>
        <p:txBody>
          <a:bodyPr/>
          <a:lstStyle/>
          <a:p>
            <a:r>
              <a:rPr lang="en-US" sz="2800" dirty="0" smtClean="0"/>
              <a:t>Instead of summing up terms with fixed power of </a:t>
            </a:r>
            <a:r>
              <a:rPr lang="en-US" sz="2800" dirty="0" err="1" smtClean="0"/>
              <a:t>alpha_s</a:t>
            </a:r>
            <a:r>
              <a:rPr lang="en-US" sz="2800" dirty="0" smtClean="0"/>
              <a:t>, calculate all diagrams and sum up the terms with largest logs</a:t>
            </a:r>
          </a:p>
          <a:p>
            <a:pPr lvl="1"/>
            <a:r>
              <a:rPr lang="en-US" sz="2400" dirty="0" smtClean="0"/>
              <a:t>Leading Log means sum up terms with the highest power logarithmic terms</a:t>
            </a:r>
          </a:p>
          <a:p>
            <a:pPr lvl="1"/>
            <a:r>
              <a:rPr lang="en-US" sz="2400" dirty="0" smtClean="0"/>
              <a:t>NLL is the highest and the next to highest power log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04800" y="3394196"/>
            <a:ext cx="3276600" cy="3082804"/>
          </a:xfrm>
        </p:spPr>
        <p:txBody>
          <a:bodyPr/>
          <a:lstStyle/>
          <a:p>
            <a:r>
              <a:rPr lang="en-US" dirty="0" smtClean="0"/>
              <a:t>Leading Log expansion is another way of re-summing things in QCD compared to normal order expansion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6CDA-64F6-4B21-B04D-3607BCF7BE3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58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394196"/>
            <a:ext cx="5257800" cy="331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973692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NLL and Fragmentation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4207412"/>
            <a:ext cx="8610600" cy="2269588"/>
          </a:xfrm>
        </p:spPr>
        <p:txBody>
          <a:bodyPr/>
          <a:lstStyle/>
          <a:p>
            <a:r>
              <a:rPr lang="en-US" sz="2400" dirty="0" smtClean="0"/>
              <a:t>Long story short – somehow this trick is working</a:t>
            </a:r>
          </a:p>
          <a:p>
            <a:r>
              <a:rPr lang="en-US" sz="2400" dirty="0" smtClean="0"/>
              <a:t>Modern event generators use NLL based calculations to describe jet fragmentation</a:t>
            </a:r>
          </a:p>
          <a:p>
            <a:pPr lvl="1"/>
            <a:r>
              <a:rPr lang="en-US" sz="2000" dirty="0" smtClean="0"/>
              <a:t>Also need to supplement it with some model to convert quarks and gluons into hadrons</a:t>
            </a:r>
          </a:p>
          <a:p>
            <a:pPr lvl="1"/>
            <a:r>
              <a:rPr lang="en-US" sz="2000" dirty="0" smtClean="0"/>
              <a:t>Local Parton Hadron Duality – one </a:t>
            </a:r>
            <a:r>
              <a:rPr lang="en-US" sz="2000" dirty="0" err="1" smtClean="0"/>
              <a:t>parton</a:t>
            </a:r>
            <a:r>
              <a:rPr lang="en-US" sz="2000" dirty="0" smtClean="0"/>
              <a:t> gives you roughly one hadron during </a:t>
            </a:r>
            <a:r>
              <a:rPr lang="en-US" sz="2000" dirty="0" err="1" smtClean="0"/>
              <a:t>hadronization</a:t>
            </a:r>
            <a:r>
              <a:rPr lang="en-US" sz="2000" dirty="0" smtClean="0"/>
              <a:t> stage</a:t>
            </a:r>
          </a:p>
          <a:p>
            <a:pPr lvl="1"/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52D1-7A5F-4D76-9008-4803BEEB658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1"/>
            <a:ext cx="3243261" cy="334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778412"/>
            <a:ext cx="3248025" cy="327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543787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Probing Hadrons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processes involving initial state hadrons, we need to do a little more</a:t>
            </a:r>
          </a:p>
          <a:p>
            <a:pPr lvl="1"/>
            <a:r>
              <a:rPr lang="en-US" dirty="0" smtClean="0"/>
              <a:t>As the interacting entities are not protons, but quarks, we need to take that into account somehow</a:t>
            </a:r>
          </a:p>
          <a:p>
            <a:r>
              <a:rPr lang="en-US" dirty="0" smtClean="0"/>
              <a:t>A classical illustration is the deep inelastic scattering </a:t>
            </a:r>
            <a:r>
              <a:rPr lang="en-US" dirty="0" err="1" smtClean="0"/>
              <a:t>ep</a:t>
            </a:r>
            <a:r>
              <a:rPr lang="en-US" dirty="0" smtClean="0"/>
              <a:t>-&gt;</a:t>
            </a:r>
            <a:r>
              <a:rPr lang="en-US" dirty="0" err="1" smtClean="0"/>
              <a:t>e+X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The photon “probes” proton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sz="2000" dirty="0" smtClean="0"/>
              <a:t>k – electron momentum, p-proton momentum, q – photon momentum, Q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=-q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(photon is virtual), 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52D1-7A5F-4D76-9008-4803BEEB658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62818" name="Picture 2" descr="File:DIS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480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53259"/>
            <a:ext cx="5943600" cy="80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5562600"/>
            <a:ext cx="430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092045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6CDA-64F6-4B21-B04D-3607BCF7BE3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533400"/>
            <a:ext cx="2933700" cy="190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19337"/>
            <a:ext cx="7619611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836955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 Cross-Section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683565"/>
            <a:ext cx="8686800" cy="3793435"/>
          </a:xfrm>
        </p:spPr>
        <p:txBody>
          <a:bodyPr/>
          <a:lstStyle/>
          <a:p>
            <a:r>
              <a:rPr lang="en-US" sz="2400" dirty="0" err="1"/>
              <a:t>f</a:t>
            </a:r>
            <a:r>
              <a:rPr lang="en-US" sz="2400" baseline="-25000" dirty="0" err="1"/>
              <a:t>q</a:t>
            </a:r>
            <a:r>
              <a:rPr lang="en-US" sz="2400" baseline="-25000" dirty="0"/>
              <a:t>/p</a:t>
            </a:r>
            <a:r>
              <a:rPr lang="en-US" sz="2400" dirty="0"/>
              <a:t>(x) is the PDF for quarks of type q inside the proton, i.e. the number </a:t>
            </a:r>
            <a:r>
              <a:rPr lang="en-US" sz="2400" dirty="0" smtClean="0"/>
              <a:t>density of </a:t>
            </a:r>
            <a:r>
              <a:rPr lang="en-US" sz="2400" dirty="0"/>
              <a:t>quarks of type q inside a fast-moving proton that carry a fraction x of its </a:t>
            </a:r>
            <a:r>
              <a:rPr lang="en-US" sz="2400" dirty="0" smtClean="0"/>
              <a:t>longitudinal momentum</a:t>
            </a:r>
          </a:p>
          <a:p>
            <a:pPr lvl="1"/>
            <a:r>
              <a:rPr lang="en-US" sz="2000" dirty="0" smtClean="0"/>
              <a:t>At higher orders: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6CDA-64F6-4B21-B04D-3607BCF7BE3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828800"/>
            <a:ext cx="52863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19459"/>
            <a:ext cx="5943600" cy="80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91050"/>
            <a:ext cx="6400800" cy="187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211498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Factorization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667000"/>
            <a:ext cx="8686800" cy="3810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factorization scale, </a:t>
            </a:r>
            <a:r>
              <a:rPr lang="en-US" dirty="0" err="1" smtClean="0"/>
              <a:t>μ</a:t>
            </a:r>
            <a:r>
              <a:rPr lang="en-US" baseline="-25000" dirty="0" err="1" smtClean="0"/>
              <a:t>F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Emissions </a:t>
            </a:r>
            <a:r>
              <a:rPr lang="en-US" dirty="0"/>
              <a:t>with transverse momenta above </a:t>
            </a:r>
            <a:r>
              <a:rPr lang="en-US" dirty="0" err="1"/>
              <a:t>μ</a:t>
            </a:r>
            <a:r>
              <a:rPr lang="en-US" baseline="-25000" dirty="0" err="1"/>
              <a:t>F</a:t>
            </a:r>
            <a:r>
              <a:rPr lang="en-US" dirty="0"/>
              <a:t> are </a:t>
            </a:r>
            <a:r>
              <a:rPr lang="en-US" dirty="0" smtClean="0"/>
              <a:t>included in </a:t>
            </a:r>
            <a:r>
              <a:rPr lang="en-US" dirty="0"/>
              <a:t>the </a:t>
            </a:r>
            <a:r>
              <a:rPr lang="en-US" dirty="0" smtClean="0"/>
              <a:t>C</a:t>
            </a:r>
          </a:p>
          <a:p>
            <a:pPr lvl="1"/>
            <a:r>
              <a:rPr lang="en-US" dirty="0" smtClean="0"/>
              <a:t>Emissions </a:t>
            </a:r>
            <a:r>
              <a:rPr lang="en-US" dirty="0"/>
              <a:t>with transverse momenta below </a:t>
            </a:r>
            <a:r>
              <a:rPr lang="en-US" dirty="0" err="1"/>
              <a:t>μ</a:t>
            </a:r>
            <a:r>
              <a:rPr lang="en-US" baseline="-25000" dirty="0" err="1"/>
              <a:t>F</a:t>
            </a:r>
            <a:r>
              <a:rPr lang="en-US" dirty="0"/>
              <a:t> are </a:t>
            </a:r>
            <a:r>
              <a:rPr lang="en-US" dirty="0" smtClean="0"/>
              <a:t>accounted for </a:t>
            </a:r>
            <a:r>
              <a:rPr lang="en-US" dirty="0"/>
              <a:t>within the PDFs, </a:t>
            </a:r>
            <a:r>
              <a:rPr lang="en-US" dirty="0" smtClean="0"/>
              <a:t>f</a:t>
            </a:r>
            <a:r>
              <a:rPr lang="en-US" baseline="-25000" dirty="0" smtClean="0"/>
              <a:t>i/p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is as unphysical as the renormalization scale, so physical results should not depend on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6CDA-64F6-4B21-B04D-3607BCF7BE3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609600"/>
            <a:ext cx="7279339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795775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Proton Parton Distribution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6CDA-64F6-4B21-B04D-3607BCF7BE3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70" y="1981200"/>
            <a:ext cx="6858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817449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Calorimeters, Triggers, Particle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6CDA-64F6-4B21-B04D-3607BCF7BE3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77840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Two things to note:</a:t>
            </a:r>
          </a:p>
          <a:p>
            <a:pPr lvl="1"/>
            <a:r>
              <a:rPr lang="en-US" sz="2400" dirty="0" smtClean="0"/>
              <a:t>Each quark showers a lot as the QCD coupling is strong </a:t>
            </a:r>
          </a:p>
          <a:p>
            <a:pPr lvl="2"/>
            <a:r>
              <a:rPr lang="en-US" sz="2000" dirty="0" smtClean="0"/>
              <a:t>Means we would have to do calculations to some potentially very high orders</a:t>
            </a:r>
          </a:p>
          <a:p>
            <a:pPr lvl="2"/>
            <a:endParaRPr lang="en-US" sz="2000" dirty="0"/>
          </a:p>
          <a:p>
            <a:pPr lvl="2"/>
            <a:endParaRPr lang="en-US" sz="2000" dirty="0" smtClean="0"/>
          </a:p>
          <a:p>
            <a:pPr lvl="2"/>
            <a:endParaRPr lang="en-US" sz="2000" dirty="0"/>
          </a:p>
          <a:p>
            <a:pPr lvl="2"/>
            <a:endParaRPr lang="en-US" sz="2000" dirty="0" smtClean="0"/>
          </a:p>
          <a:p>
            <a:pPr lvl="2"/>
            <a:endParaRPr lang="en-US" sz="2000" dirty="0"/>
          </a:p>
          <a:p>
            <a:pPr lvl="2"/>
            <a:endParaRPr lang="en-US" sz="2000" dirty="0" smtClean="0"/>
          </a:p>
          <a:p>
            <a:pPr lvl="2"/>
            <a:r>
              <a:rPr lang="en-US" sz="2000" dirty="0" smtClean="0"/>
              <a:t>Even though the two initial quarks give the direction and energy to two jets, they still “talk”</a:t>
            </a:r>
          </a:p>
          <a:p>
            <a:pPr lvl="3"/>
            <a:r>
              <a:rPr lang="en-US" sz="1800" dirty="0" smtClean="0"/>
              <a:t>As they need to cancel each other’s color the color string is getting stretched producing some particles flying far from the directions of the parent quarks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6CDA-64F6-4B21-B04D-3607BCF7BE3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2" descr="http://ars.els-cdn.com/content/image/1-s2.0-S0370157399000289-gr10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12"/>
          <a:stretch/>
        </p:blipFill>
        <p:spPr bwMode="auto">
          <a:xfrm>
            <a:off x="2514600" y="2819400"/>
            <a:ext cx="4495800" cy="205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8979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“Factorization”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Doing any calculable predictions would be impossible without simplifications:</a:t>
            </a:r>
          </a:p>
          <a:p>
            <a:pPr lvl="1"/>
            <a:r>
              <a:rPr lang="en-US" sz="2400" dirty="0" smtClean="0"/>
              <a:t>Break into two stages with very different energy scales:</a:t>
            </a:r>
          </a:p>
          <a:p>
            <a:pPr lvl="2"/>
            <a:r>
              <a:rPr lang="en-US" sz="2000" dirty="0" smtClean="0"/>
              <a:t>Produce two energetic quarks</a:t>
            </a:r>
          </a:p>
          <a:p>
            <a:pPr lvl="3"/>
            <a:r>
              <a:rPr lang="en-US" sz="1800" dirty="0" smtClean="0"/>
              <a:t>Hard process as energies are high</a:t>
            </a:r>
          </a:p>
          <a:p>
            <a:pPr lvl="3"/>
            <a:r>
              <a:rPr lang="en-US" sz="1800" dirty="0" smtClean="0"/>
              <a:t>Very </a:t>
            </a:r>
            <a:r>
              <a:rPr lang="en-US" sz="1800" dirty="0" err="1" smtClean="0"/>
              <a:t>perturbative</a:t>
            </a:r>
            <a:r>
              <a:rPr lang="en-US" sz="1800" dirty="0" smtClean="0"/>
              <a:t> regime, calculations should work fine</a:t>
            </a:r>
          </a:p>
          <a:p>
            <a:pPr lvl="2"/>
            <a:r>
              <a:rPr lang="en-US" sz="2000" dirty="0" smtClean="0"/>
              <a:t>Let each quark independently shower (called fragmentation) – difficult:</a:t>
            </a:r>
          </a:p>
          <a:p>
            <a:pPr lvl="3"/>
            <a:r>
              <a:rPr lang="en-US" sz="1800" dirty="0" smtClean="0"/>
              <a:t>This is much softer process, one would wonder if QCD would even work there</a:t>
            </a:r>
          </a:p>
          <a:p>
            <a:pPr lvl="3"/>
            <a:r>
              <a:rPr lang="en-US" sz="1800" dirty="0" smtClean="0"/>
              <a:t>At the end of it the groups of quarks/gluons form hadrons (very soft process, </a:t>
            </a:r>
            <a:r>
              <a:rPr lang="en-US" sz="1800" dirty="0" err="1" smtClean="0"/>
              <a:t>perturbative</a:t>
            </a:r>
            <a:r>
              <a:rPr lang="en-US" sz="1800" dirty="0" smtClean="0"/>
              <a:t> methods can’t work – need some modeling)</a:t>
            </a:r>
          </a:p>
          <a:p>
            <a:pPr lvl="1"/>
            <a:r>
              <a:rPr lang="en-US" sz="2400" dirty="0" smtClean="0"/>
              <a:t>Then apply correction to account for broken strings (add particles between main quarks that are there to cancel the color flow)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6CDA-64F6-4B21-B04D-3607BCF7BE3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7013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“Factorization”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same schematically: hard scatter times fragmentation times </a:t>
            </a:r>
            <a:r>
              <a:rPr lang="en-US" sz="2800" dirty="0" err="1" smtClean="0"/>
              <a:t>hadronization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6CDA-64F6-4B21-B04D-3607BCF7BE3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2" descr="http://ars.els-cdn.com/content/image/1-s2.0-S0370157399000289-gr10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9" r="15019" b="69312"/>
          <a:stretch/>
        </p:blipFill>
        <p:spPr bwMode="auto">
          <a:xfrm>
            <a:off x="1082900" y="1905000"/>
            <a:ext cx="24985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575539" y="2207804"/>
            <a:ext cx="7273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=</a:t>
            </a:r>
            <a:endParaRPr lang="en-US" sz="66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644285" y="3657600"/>
            <a:ext cx="8042515" cy="2985067"/>
            <a:chOff x="263285" y="3657600"/>
            <a:chExt cx="8042515" cy="2985067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915" y="4495800"/>
              <a:ext cx="2168285" cy="1566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626" name="Picture 2" descr="http://ars.els-cdn.com/content/image/1-s2.0-S0146641010000542-gr1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18"/>
            <a:stretch/>
          </p:blipFill>
          <p:spPr bwMode="auto">
            <a:xfrm>
              <a:off x="3581400" y="3657600"/>
              <a:ext cx="2314575" cy="1352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ars.els-cdn.com/content/image/1-s2.0-S0146641010000542-gr1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18"/>
            <a:stretch/>
          </p:blipFill>
          <p:spPr bwMode="auto">
            <a:xfrm>
              <a:off x="3581400" y="5290117"/>
              <a:ext cx="2314575" cy="1352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971800" y="4149209"/>
              <a:ext cx="4987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71800" y="5879068"/>
              <a:ext cx="4987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54485" y="4953000"/>
              <a:ext cx="22513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 corrections</a:t>
              </a:r>
              <a:endParaRPr lang="en-US" sz="28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3285" y="4761859"/>
              <a:ext cx="72731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/>
                <a:t>=</a:t>
              </a:r>
              <a:endParaRPr lang="en-US" sz="6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765937478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QCD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6400800" cy="5715000"/>
          </a:xfrm>
        </p:spPr>
        <p:txBody>
          <a:bodyPr/>
          <a:lstStyle/>
          <a:p>
            <a:r>
              <a:rPr lang="en-US" sz="2400" dirty="0" smtClean="0"/>
              <a:t>Say what </a:t>
            </a:r>
            <a:r>
              <a:rPr lang="en-US" sz="2400" dirty="0"/>
              <a:t>you are </a:t>
            </a:r>
            <a:r>
              <a:rPr lang="en-US" sz="2400" dirty="0" smtClean="0"/>
              <a:t>trying to calculate is </a:t>
            </a:r>
            <a:r>
              <a:rPr lang="en-US" sz="2400" dirty="0"/>
              <a:t>how often </a:t>
            </a:r>
            <a:r>
              <a:rPr lang="en-US" sz="2400" dirty="0" smtClean="0"/>
              <a:t>one can </a:t>
            </a:r>
            <a:r>
              <a:rPr lang="en-US" sz="2400" dirty="0"/>
              <a:t>get jets </a:t>
            </a:r>
            <a:endParaRPr lang="en-US" sz="2400" dirty="0" smtClean="0"/>
          </a:p>
          <a:p>
            <a:pPr lvl="1"/>
            <a:r>
              <a:rPr lang="en-US" sz="2000" dirty="0" smtClean="0"/>
              <a:t>You are calculating “inclusive jet production” cross-section</a:t>
            </a:r>
          </a:p>
          <a:p>
            <a:r>
              <a:rPr lang="en-US" sz="2400" dirty="0" smtClean="0"/>
              <a:t>At </a:t>
            </a:r>
            <a:r>
              <a:rPr lang="en-US" sz="2400" dirty="0" err="1" smtClean="0"/>
              <a:t>e+e</a:t>
            </a:r>
            <a:r>
              <a:rPr lang="en-US" sz="2400" dirty="0" smtClean="0"/>
              <a:t>- machine, this diagram is the Leading Order (LO):</a:t>
            </a:r>
            <a:endParaRPr lang="en-US" sz="2400" dirty="0"/>
          </a:p>
          <a:p>
            <a:r>
              <a:rPr lang="en-US" sz="2400" dirty="0" smtClean="0"/>
              <a:t>But quarks can emit gluons, which can look like jets too, so you need to take into account corrections:</a:t>
            </a:r>
          </a:p>
          <a:p>
            <a:pPr lvl="1"/>
            <a:r>
              <a:rPr lang="en-US" sz="2000" dirty="0" smtClean="0"/>
              <a:t>You would call this the Next-to-Leading Order (NLO) contribution to your cross-section</a:t>
            </a:r>
          </a:p>
          <a:p>
            <a:r>
              <a:rPr lang="en-US" sz="2400" dirty="0" smtClean="0"/>
              <a:t>QCD NLO corrections are often large, e.g. </a:t>
            </a:r>
            <a:r>
              <a:rPr lang="en-US" sz="2400" dirty="0" err="1" smtClean="0"/>
              <a:t>qq</a:t>
            </a:r>
            <a:r>
              <a:rPr lang="en-US" sz="2400" dirty="0" smtClean="0"/>
              <a:t>-bar-&gt;Z cross-section at NLO is about 1.4 that at the LO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6CDA-64F6-4B21-B04D-3607BCF7BE3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100137"/>
            <a:ext cx="2168285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429000"/>
            <a:ext cx="250562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494890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525422" cy="5715000"/>
          </a:xfrm>
        </p:spPr>
        <p:txBody>
          <a:bodyPr/>
          <a:lstStyle/>
          <a:p>
            <a:r>
              <a:rPr lang="en-US" sz="2400" dirty="0" smtClean="0"/>
              <a:t>If you are calculating the cross-section of a three-jet production </a:t>
            </a:r>
          </a:p>
          <a:p>
            <a:pPr lvl="1"/>
            <a:r>
              <a:rPr lang="en-US" sz="2000" dirty="0" smtClean="0"/>
              <a:t>The same diagram will be considered as the LO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If you are calculating the cross-section of a two-jet production, things can get complicated:</a:t>
            </a:r>
          </a:p>
          <a:p>
            <a:pPr lvl="1"/>
            <a:r>
              <a:rPr lang="en-US" sz="2000" dirty="0" smtClean="0"/>
              <a:t>The same diagram may or may not count at all</a:t>
            </a:r>
          </a:p>
          <a:p>
            <a:pPr lvl="2"/>
            <a:r>
              <a:rPr lang="en-US" sz="1800" dirty="0" smtClean="0"/>
              <a:t>If the gluon is hard enough and forms a jet, this will be a 3-jet event and won’t count</a:t>
            </a:r>
          </a:p>
          <a:p>
            <a:pPr lvl="2"/>
            <a:r>
              <a:rPr lang="en-US" sz="1800" dirty="0" smtClean="0"/>
              <a:t>If the gluon is soft, you may not notice it experimentally or it can merge with one of the quark jets, so it may count towards a 2-jet event</a:t>
            </a:r>
          </a:p>
          <a:p>
            <a:pPr lvl="3"/>
            <a:r>
              <a:rPr lang="en-US" sz="1400" dirty="0" smtClean="0"/>
              <a:t>Definition of what is a jet is important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6CDA-64F6-4B21-B04D-3607BCF7BE3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05000"/>
            <a:ext cx="250562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689001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</a:t>
            </a:r>
            <a:r>
              <a:rPr lang="en-US" dirty="0" err="1" smtClean="0"/>
              <a:t>Vs</a:t>
            </a:r>
            <a:r>
              <a:rPr lang="en-US" dirty="0" smtClean="0"/>
              <a:t> Soft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 principle, you could count an emitted gluon as part of the hard scatter</a:t>
            </a:r>
          </a:p>
          <a:p>
            <a:endParaRPr lang="en-US" sz="2400" dirty="0"/>
          </a:p>
          <a:p>
            <a:endParaRPr lang="en-US" sz="1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Or you could say it’s already part of this quark fragmentation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How do you decide?</a:t>
            </a:r>
          </a:p>
          <a:p>
            <a:pPr lvl="1"/>
            <a:r>
              <a:rPr lang="en-US" sz="2000" dirty="0" smtClean="0"/>
              <a:t>If you could do non-</a:t>
            </a:r>
            <a:r>
              <a:rPr lang="en-US" sz="2000" dirty="0" err="1" smtClean="0"/>
              <a:t>perturbative</a:t>
            </a:r>
            <a:r>
              <a:rPr lang="en-US" sz="2000" dirty="0" smtClean="0"/>
              <a:t> calculations, you could do either and the result wouldn’t matter</a:t>
            </a:r>
          </a:p>
          <a:p>
            <a:pPr lvl="1"/>
            <a:r>
              <a:rPr lang="en-US" sz="2000" dirty="0" smtClean="0"/>
              <a:t>Otherwise you do this: if the gluon is hard, include it into the hard scatter, if it’s soft - you can’t do </a:t>
            </a:r>
            <a:r>
              <a:rPr lang="en-US" sz="2000" dirty="0" err="1" smtClean="0"/>
              <a:t>perturbative</a:t>
            </a:r>
            <a:r>
              <a:rPr lang="en-US" sz="2000" dirty="0" smtClean="0"/>
              <a:t> </a:t>
            </a:r>
            <a:r>
              <a:rPr lang="en-US" sz="2000" dirty="0" err="1" smtClean="0"/>
              <a:t>calculatiuon</a:t>
            </a:r>
            <a:r>
              <a:rPr lang="en-US" sz="2000" dirty="0" smtClean="0"/>
              <a:t> </a:t>
            </a:r>
          </a:p>
          <a:p>
            <a:pPr lvl="2"/>
            <a:r>
              <a:rPr lang="en-US" sz="1600" dirty="0" smtClean="0"/>
              <a:t>You have no choice but pushing it into the fragmentation part and hope someone else knows how to calculate it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6CDA-64F6-4B21-B04D-3607BCF7BE3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740" y="3124200"/>
            <a:ext cx="2168285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ars.els-cdn.com/content/image/1-s2.0-S0146641010000542-gr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8"/>
          <a:stretch/>
        </p:blipFill>
        <p:spPr bwMode="auto">
          <a:xfrm>
            <a:off x="6400800" y="3744540"/>
            <a:ext cx="1905000" cy="111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978285" y="4267200"/>
            <a:ext cx="498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468" y="1295400"/>
            <a:ext cx="200449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295293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Versus Hard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is no formal border, but </a:t>
            </a:r>
            <a:r>
              <a:rPr lang="en-US" sz="2400" dirty="0" err="1" smtClean="0"/>
              <a:t>alpha_s</a:t>
            </a:r>
            <a:r>
              <a:rPr lang="en-US" sz="2400" dirty="0" smtClean="0"/>
              <a:t> depends on momentum transfer, so it’s of the order of the gluon transverse momentum</a:t>
            </a:r>
          </a:p>
          <a:p>
            <a:r>
              <a:rPr lang="en-US" sz="2400" dirty="0" err="1" smtClean="0"/>
              <a:t>p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less than 10-20 </a:t>
            </a:r>
            <a:r>
              <a:rPr lang="en-US" sz="2400" dirty="0" err="1" smtClean="0"/>
              <a:t>GeV</a:t>
            </a:r>
            <a:r>
              <a:rPr lang="en-US" sz="2400" dirty="0" smtClean="0"/>
              <a:t> is often considered a border region as alpha becomes large and your </a:t>
            </a:r>
            <a:r>
              <a:rPr lang="en-US" sz="2400" dirty="0" err="1" smtClean="0"/>
              <a:t>perturbative</a:t>
            </a:r>
            <a:r>
              <a:rPr lang="en-US" sz="2400" dirty="0" smtClean="0"/>
              <a:t> series may be too slowly converging</a:t>
            </a:r>
          </a:p>
          <a:p>
            <a:pPr lvl="1"/>
            <a:r>
              <a:rPr lang="en-US" sz="2000" dirty="0" smtClean="0"/>
              <a:t>And who is going to calculate NNNLO for you, which is likely still large?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6CDA-64F6-4B21-B04D-3607BCF7BE3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56674" name="Picture 2" descr="http://th.physik.uni-frankfurt.de/~hossi/Bilder/BR/Plotl/QCDAlpha_ProgPartNuclPh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05918"/>
            <a:ext cx="3391858" cy="306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04099"/>
            <a:ext cx="3352800" cy="254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185214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791"/>
            <a:ext cx="9144000" cy="762000"/>
          </a:xfrm>
        </p:spPr>
        <p:txBody>
          <a:bodyPr/>
          <a:lstStyle/>
          <a:p>
            <a:r>
              <a:rPr lang="en-US" dirty="0" smtClean="0"/>
              <a:t>Scale 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909560"/>
            <a:ext cx="8686800" cy="567439"/>
          </a:xfrm>
        </p:spPr>
        <p:txBody>
          <a:bodyPr/>
          <a:lstStyle/>
          <a:p>
            <a:r>
              <a:rPr lang="en-US" dirty="0" smtClean="0"/>
              <a:t>Rule of thumb – vary scale by a factor of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F6CDA-64F6-4B21-B04D-3607BCF7BE3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04" y="685800"/>
            <a:ext cx="5495196" cy="333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38600"/>
            <a:ext cx="2819400" cy="187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45894"/>
            <a:ext cx="3091840" cy="235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50455"/>
            <a:ext cx="2815735" cy="186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771475"/>
      </p:ext>
    </p:extLst>
  </p:cSld>
  <p:clrMapOvr>
    <a:masterClrMapping/>
  </p:clrMapOvr>
  <p:transition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MTOOLS" val="&lt;WMTools ver=&quot;1.0&quot;&gt;&lt;Timings time=&quot;9/17/2008 3:37:02 PM&quot;&gt;&lt;Slide id=&quot;261&quot; dur=&quot;1.15625&quot;/&gt;&lt;Slide id=&quot;293&quot; dur=&quot;.421875&quot;/&gt;&lt;/Timings&gt;&lt;/WMTools&gt;"/>
</p:tagLst>
</file>

<file path=ppt/theme/theme1.xml><?xml version="1.0" encoding="utf-8"?>
<a:theme xmlns:a="http://schemas.openxmlformats.org/drawingml/2006/main" name="Cloud skipper design template">
  <a:themeElements>
    <a:clrScheme name="Cloud skipper design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loud skipper design templat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oud skipper design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 skipper desig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 skipper design template</Template>
  <TotalTime>43206</TotalTime>
  <Words>965</Words>
  <Application>Microsoft Office PowerPoint</Application>
  <PresentationFormat>On-screen Show (4:3)</PresentationFormat>
  <Paragraphs>133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Cloud skipper design template</vt:lpstr>
      <vt:lpstr>Methods of Experimental Particle Physics</vt:lpstr>
      <vt:lpstr>Jet Production</vt:lpstr>
      <vt:lpstr>“Factorization”</vt:lpstr>
      <vt:lpstr>“Factorization”</vt:lpstr>
      <vt:lpstr>QCD Diagrams</vt:lpstr>
      <vt:lpstr>Caveats</vt:lpstr>
      <vt:lpstr>Hard Vs Soft</vt:lpstr>
      <vt:lpstr>Soft Versus Hard</vt:lpstr>
      <vt:lpstr>Scale Dependence</vt:lpstr>
      <vt:lpstr>Fragmentation</vt:lpstr>
      <vt:lpstr>(N)LO versus (N)LL</vt:lpstr>
      <vt:lpstr>NLL and Fragmentation</vt:lpstr>
      <vt:lpstr>Probing Hadrons</vt:lpstr>
      <vt:lpstr>DIS</vt:lpstr>
      <vt:lpstr>DIS Cross-Section</vt:lpstr>
      <vt:lpstr>Factorization Scale</vt:lpstr>
      <vt:lpstr>Proton Parton Distribution Functions</vt:lpstr>
      <vt:lpstr>Next Time</vt:lpstr>
    </vt:vector>
  </TitlesOfParts>
  <Company>Texas A&amp;M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Alexei N Safonov</dc:creator>
  <cp:lastModifiedBy>Alexei Safonov</cp:lastModifiedBy>
  <cp:revision>353</cp:revision>
  <cp:lastPrinted>1601-01-01T00:00:00Z</cp:lastPrinted>
  <dcterms:created xsi:type="dcterms:W3CDTF">2008-09-12T02:32:50Z</dcterms:created>
  <dcterms:modified xsi:type="dcterms:W3CDTF">2013-03-20T22:28:22Z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TC010900251033</vt:lpwstr>
  </property>
</Properties>
</file>